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2.svg" ContentType="image/svg+xml"/>
  <Override PartName="/ppt/metadata" ContentType="application/binary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  <Override PartName="/ppt/webextensions/taskpanes.xml" ContentType="application/vnd.ms-office.webextensiontaskpanes+xml"/>
  <Override PartName="/ppt/webextensions/webextension1.xml" ContentType="application/vnd.ms-office.webextension+xml"/>
</Types>
</file>

<file path=_rels/.rels><?xml version='1.0' encoding='UTF-8' standalone='yes'?>
<Relationships xmlns="http://schemas.openxmlformats.org/package/2006/relationships"><Relationship Id="rId1" Type="http://schemas.microsoft.com/office/2011/relationships/webextensiontaskpanes" Target="ppt/webextensions/taskpanes.xml"/><Relationship Id="rId2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5"/>
  </p:notesMasterIdLst>
  <p:sldIdLst>
    <p:sldId id="273" r:id="rId2"/>
    <p:sldId id="274" r:id="rId3"/>
    <p:sldId id="276" r:id="rId4"/>
    <p:sldId id="277" r:id="rId18"/>
    <p:sldId id="278" r:id="rId19"/>
    <p:sldId id="279" r:id="rId20"/>
  </p:sldIdLst>
  <p:sldSz cx="9144000" cy="5143500" type="screen16x9"/>
  <p:notesSz cx="6858000" cy="9144000"/>
  <p:embeddedFontLst>
    <p:embeddedFont>
      <p:font typeface="Pretendard" panose="02000503000000020004" pitchFamily="2" charset="-127"/>
      <p:regular r:id="rId6"/>
      <p:bold r:id="rId7"/>
    </p:embeddedFont>
    <p:embeddedFont>
      <p:font typeface="Pretendard ExtraBold" panose="02000503000000020004" pitchFamily="2" charset="-127"/>
      <p:bold r:id="rId8"/>
    </p:embeddedFont>
    <p:embeddedFont>
      <p:font typeface="Pretendard Light" panose="02000403000000020004" pitchFamily="2" charset="-127"/>
      <p:regular r:id="rId9"/>
    </p:embeddedFont>
    <p:embeddedFont>
      <p:font typeface="Pretendard Medium" panose="02000503000000020004" pitchFamily="2" charset="-127"/>
      <p:regular r:id="rId10"/>
    </p:embeddedFont>
    <p:embeddedFont>
      <p:font typeface="Pretendard SemiBold" panose="02000503000000020004" pitchFamily="2" charset="-127"/>
      <p:regular r:id="rId11"/>
      <p:bold r:id="rId1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43" userDrawn="1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00" roundtripDataSignature="AMtx7mgyWg9kAJOjJUbOqqKvFjcg0fYj3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469B6"/>
    <a:srgbClr val="E4F010"/>
    <a:srgbClr val="3C81F4"/>
    <a:srgbClr val="E1AFD1"/>
    <a:srgbClr val="2951CD"/>
    <a:srgbClr val="3BD169"/>
    <a:srgbClr val="9CE8B4"/>
    <a:srgbClr val="FBBC04"/>
    <a:srgbClr val="29A34A"/>
    <a:srgbClr val="B1ED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38ED176-C74F-41E6-ACAD-D39EBBA09D3B}">
  <a:tblStyle styleId="{C38ED176-C74F-41E6-ACAD-D39EBBA09D3B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461" autoAdjust="0"/>
    <p:restoredTop sz="94638"/>
  </p:normalViewPr>
  <p:slideViewPr>
    <p:cSldViewPr snapToGrid="0">
      <p:cViewPr varScale="1">
        <p:scale>
          <a:sx n="126" d="100"/>
          <a:sy n="126" d="100"/>
        </p:scale>
        <p:origin x="672" y="488"/>
      </p:cViewPr>
      <p:guideLst>
        <p:guide orient="horz" pos="1643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78"/>
    </p:cViewPr>
  </p:sorter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font" Target="fonts/font1.fntdata"/><Relationship Id="rId7" Type="http://schemas.openxmlformats.org/officeDocument/2006/relationships/font" Target="fonts/font2.fntdata"/><Relationship Id="rId8" Type="http://schemas.openxmlformats.org/officeDocument/2006/relationships/font" Target="fonts/font3.fntdata"/><Relationship Id="rId9" Type="http://schemas.openxmlformats.org/officeDocument/2006/relationships/font" Target="fonts/font4.fntdata"/><Relationship Id="rId10" Type="http://schemas.openxmlformats.org/officeDocument/2006/relationships/font" Target="fonts/font5.fntdata"/><Relationship Id="rId11" Type="http://schemas.openxmlformats.org/officeDocument/2006/relationships/font" Target="fonts/font6.fntdata"/><Relationship Id="rId12" Type="http://schemas.openxmlformats.org/officeDocument/2006/relationships/font" Target="fonts/font7.fntdata"/><Relationship Id="rId18" Type="http://schemas.openxmlformats.org/officeDocument/2006/relationships/slide" Target="slides/slide4.xml"/><Relationship Id="rId19" Type="http://schemas.openxmlformats.org/officeDocument/2006/relationships/slide" Target="slides/slide5.xml"/><Relationship Id="rId20" Type="http://schemas.openxmlformats.org/officeDocument/2006/relationships/slide" Target="slides/slide6.xml"/><Relationship Id="rId100" Type="http://customschemas.google.com/relationships/presentationmetadata" Target="metadata"/><Relationship Id="rId101" Type="http://schemas.openxmlformats.org/officeDocument/2006/relationships/presProps" Target="presProps.xml"/><Relationship Id="rId102" Type="http://schemas.openxmlformats.org/officeDocument/2006/relationships/viewProps" Target="viewProps.xml"/><Relationship Id="rId103" Type="http://schemas.openxmlformats.org/officeDocument/2006/relationships/theme" Target="theme/theme1.xml"/><Relationship Id="rId104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Pretendard" panose="02000503000000020004" pitchFamily="2" charset="-127"/>
        <a:ea typeface="Pretendard" panose="02000503000000020004" pitchFamily="2" charset="-127"/>
        <a:cs typeface="Pretendard" panose="02000503000000020004" pitchFamily="2" charset="-127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4" name="Google Shape;314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7" name="Google Shape;347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8" name="Google Shape;398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22" name="Google Shape;22;p6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23" name="Google Shape;23;p6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26" name="Google Shape;26;p6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 dirty="0"/>
          </a:p>
        </p:txBody>
      </p:sp>
      <p:sp>
        <p:nvSpPr>
          <p:cNvPr id="27" name="Google Shape;27;p6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 dirty="0"/>
          </a:p>
        </p:txBody>
      </p:sp>
      <p:sp>
        <p:nvSpPr>
          <p:cNvPr id="28" name="Google Shape;28;p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31" name="Google Shape;31;p6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 dirty="0"/>
          </a:p>
        </p:txBody>
      </p:sp>
      <p:sp>
        <p:nvSpPr>
          <p:cNvPr id="34" name="Google Shape;34;p6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 dirty="0"/>
          </a:p>
        </p:txBody>
      </p:sp>
      <p:sp>
        <p:nvSpPr>
          <p:cNvPr id="35" name="Google Shape;35;p6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  <p:sp>
        <p:nvSpPr>
          <p:cNvPr id="38" name="Google Shape;38;p6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" name="Google Shape;41;p6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 dirty="0"/>
          </a:p>
        </p:txBody>
      </p:sp>
      <p:sp>
        <p:nvSpPr>
          <p:cNvPr id="42" name="Google Shape;42;p6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 dirty="0"/>
          </a:p>
        </p:txBody>
      </p:sp>
      <p:sp>
        <p:nvSpPr>
          <p:cNvPr id="43" name="Google Shape;43;p6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44" name="Google Shape;44;p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endParaRPr dirty="0"/>
          </a:p>
        </p:txBody>
      </p:sp>
      <p:sp>
        <p:nvSpPr>
          <p:cNvPr id="47" name="Google Shape;47;p7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rPr dirty="0"/>
              <a:t>xx%</a:t>
            </a:r>
          </a:p>
        </p:txBody>
      </p:sp>
      <p:sp>
        <p:nvSpPr>
          <p:cNvPr id="50" name="Google Shape;50;p7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51" name="Google Shape;51;p7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7" name="Google Shape;7;p6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8" name="Google Shape;8;p6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Pretendard" panose="02000503000000020004" pitchFamily="2" charset="-127"/>
          <a:ea typeface="Pretendard" panose="02000503000000020004" pitchFamily="2" charset="-127"/>
          <a:cs typeface="Pretendard" panose="02000503000000020004" pitchFamily="2" charset="-127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Pretendard" panose="02000503000000020004" pitchFamily="2" charset="-127"/>
          <a:ea typeface="Pretendard" panose="02000503000000020004" pitchFamily="2" charset="-127"/>
          <a:cs typeface="Pretendard" panose="02000503000000020004" pitchFamily="2" charset="-127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</p15:sldGuideLst>
    </p:ext>
  </p:extLst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sv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9479C71A-CD12-C8A6-FD8B-A403F2FDE9A4}"/>
              </a:ext>
            </a:extLst>
          </p:cNvPr>
          <p:cNvSpPr/>
          <p:nvPr/>
        </p:nvSpPr>
        <p:spPr>
          <a:xfrm>
            <a:off x="660956" y="3254588"/>
            <a:ext cx="1018559" cy="101855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D5C1D02E-95DF-9EF6-AF3E-112BC59962C1}"/>
              </a:ext>
            </a:extLst>
          </p:cNvPr>
          <p:cNvSpPr/>
          <p:nvPr/>
        </p:nvSpPr>
        <p:spPr>
          <a:xfrm>
            <a:off x="1943282" y="3254588"/>
            <a:ext cx="1018559" cy="101855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6" name="Google Shape;316;p18"/>
          <p:cNvSpPr/>
          <p:nvPr/>
        </p:nvSpPr>
        <p:spPr>
          <a:xfrm>
            <a:off x="7193755" y="610446"/>
            <a:ext cx="1597819" cy="189654"/>
          </a:xfrm>
          <a:prstGeom prst="roundRect">
            <a:avLst>
              <a:gd name="adj" fmla="val 50000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17" name="Google Shape;317;p18"/>
          <p:cNvSpPr txBox="1"/>
          <p:nvPr/>
        </p:nvSpPr>
        <p:spPr>
          <a:xfrm>
            <a:off x="346714" y="475914"/>
            <a:ext cx="5682405" cy="346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1800" b="0" i="0" u="none" strike="noStrike" cap="none" dirty="0">
                <a:solidFill>
                  <a:srgbClr val="2951CD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  <a:sym typeface="Arial"/>
              </a:rPr>
              <a:t>그로스플래닛ㅣ</a:t>
            </a:r>
            <a:r>
              <a:rPr lang="ko" sz="1800" b="0" i="0" u="none" strike="noStrike" cap="none" dirty="0">
                <a:solidFill>
                  <a:srgbClr val="000000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  <a:sym typeface="Arial"/>
              </a:rPr>
              <a:t>신규 서비스 론칭 캠페인</a:t>
            </a:r>
            <a:endParaRPr sz="1800" b="0" i="0" u="none" strike="noStrike" cap="none" dirty="0">
              <a:solidFill>
                <a:srgbClr val="000000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  <a:sym typeface="Arial"/>
            </a:endParaRPr>
          </a:p>
        </p:txBody>
      </p:sp>
      <p:sp>
        <p:nvSpPr>
          <p:cNvPr id="318" name="Google Shape;318;p18"/>
          <p:cNvSpPr txBox="1"/>
          <p:nvPr/>
        </p:nvSpPr>
        <p:spPr>
          <a:xfrm>
            <a:off x="346713" y="879885"/>
            <a:ext cx="5893219" cy="207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900" b="0" i="0" u="none" strike="noStrike" cap="none" dirty="0">
                <a:solidFill>
                  <a:srgbClr val="00000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  <a:sym typeface="Arial"/>
              </a:rPr>
              <a:t>그로스플래닛의 신규 서비스 ‘포트폴리오 템플릿’ 론칭에 따른 인지도 향상 및 노출 커버리지 확대를 위한 캠페인 기획 및 실행</a:t>
            </a:r>
            <a:endParaRPr sz="900" b="0" i="0" u="none" strike="noStrike" cap="none" dirty="0">
              <a:solidFill>
                <a:srgbClr val="000000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  <a:sym typeface="Arial"/>
            </a:endParaRPr>
          </a:p>
        </p:txBody>
      </p:sp>
      <p:sp>
        <p:nvSpPr>
          <p:cNvPr id="319" name="Google Shape;319;p18"/>
          <p:cNvSpPr txBox="1"/>
          <p:nvPr/>
        </p:nvSpPr>
        <p:spPr>
          <a:xfrm>
            <a:off x="7198658" y="610446"/>
            <a:ext cx="1598628" cy="1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2000.00~2000.00 | 기여도 </a:t>
            </a: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00%</a:t>
            </a:r>
            <a:endParaRPr sz="800" b="0" i="0" u="none" strike="noStrike" cap="none" dirty="0">
              <a:solidFill>
                <a:srgbClr val="2951C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20" name="Google Shape;320;p18"/>
          <p:cNvSpPr/>
          <p:nvPr/>
        </p:nvSpPr>
        <p:spPr>
          <a:xfrm>
            <a:off x="0" y="0"/>
            <a:ext cx="9144000" cy="72572"/>
          </a:xfrm>
          <a:prstGeom prst="rect">
            <a:avLst/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21" name="Google Shape;321;p18"/>
          <p:cNvSpPr/>
          <p:nvPr/>
        </p:nvSpPr>
        <p:spPr>
          <a:xfrm>
            <a:off x="427654" y="2923069"/>
            <a:ext cx="2819400" cy="289876"/>
          </a:xfrm>
          <a:prstGeom prst="homePlate">
            <a:avLst>
              <a:gd name="adj" fmla="val 50000"/>
            </a:avLst>
          </a:prstGeom>
          <a:solidFill>
            <a:srgbClr val="2951CD">
              <a:alpha val="11000"/>
            </a:srgbClr>
          </a:solidFill>
          <a:ln w="9525" cap="flat" cmpd="sng">
            <a:noFill/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ko" sz="900" b="0" i="0" u="none" strike="noStrike" cap="none" dirty="0">
                <a:solidFill>
                  <a:schemeClr val="dk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캠페인 타겟 분석</a:t>
            </a:r>
            <a:endParaRPr sz="800" b="0" i="0" u="none" strike="noStrike" cap="none" dirty="0">
              <a:solidFill>
                <a:srgbClr val="000000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22" name="Google Shape;322;p18"/>
          <p:cNvSpPr txBox="1"/>
          <p:nvPr/>
        </p:nvSpPr>
        <p:spPr>
          <a:xfrm>
            <a:off x="3263850" y="3412537"/>
            <a:ext cx="2616300" cy="14080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altLang="ko-KR" sz="8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(</a:t>
            </a: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예시</a:t>
            </a:r>
            <a:r>
              <a:rPr lang="en-US" altLang="ko-KR" sz="8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)</a:t>
            </a:r>
            <a:endParaRPr lang="en-US" altLang="ko" sz="8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" sz="8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Alpha 세대부터 MZ세대까지</a:t>
            </a:r>
            <a:endParaRPr lang="en-US" altLang="ko" sz="8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-KR" altLang="en-US" sz="8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브랜드 코어 타깃을 대상으로 한 </a:t>
            </a:r>
            <a:endParaRPr lang="en-US" altLang="ko-KR" sz="8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endParaRPr lang="en-US" sz="8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-KR" altLang="en-US" sz="900" b="1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인지도 향상</a:t>
            </a:r>
            <a:r>
              <a:rPr lang="ko-KR" altLang="en-US" sz="8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과</a:t>
            </a:r>
            <a:endParaRPr lang="en-US" altLang="ko-KR" sz="8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-KR" altLang="en-US" sz="900" b="1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노출 커버리지 극대화</a:t>
            </a: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를 통한</a:t>
            </a:r>
            <a:endParaRPr lang="en-US" altLang="ko-KR" sz="8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-KR" altLang="en-US" sz="8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브랜드 검색 쿼리 향상</a:t>
            </a:r>
            <a:endParaRPr sz="8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23" name="Google Shape;323;p18"/>
          <p:cNvSpPr/>
          <p:nvPr/>
        </p:nvSpPr>
        <p:spPr>
          <a:xfrm>
            <a:off x="3162300" y="2922728"/>
            <a:ext cx="2819400" cy="284456"/>
          </a:xfrm>
          <a:prstGeom prst="chevron">
            <a:avLst>
              <a:gd name="adj" fmla="val 50000"/>
            </a:avLst>
          </a:prstGeom>
          <a:solidFill>
            <a:srgbClr val="2951CD">
              <a:alpha val="45000"/>
            </a:srgb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ko" sz="9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캠페인 목표 설정 </a:t>
            </a:r>
            <a:endParaRPr sz="800" b="0" i="0" u="none" strike="noStrike" cap="none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24" name="Google Shape;324;p18"/>
          <p:cNvSpPr/>
          <p:nvPr/>
        </p:nvSpPr>
        <p:spPr>
          <a:xfrm>
            <a:off x="5896946" y="2915751"/>
            <a:ext cx="2819400" cy="289876"/>
          </a:xfrm>
          <a:prstGeom prst="chevron">
            <a:avLst>
              <a:gd name="adj" fmla="val 50000"/>
            </a:avLst>
          </a:prstGeom>
          <a:solidFill>
            <a:srgbClr val="2951CD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ko" sz="900" b="0" i="0" u="none" strike="noStrike" cap="none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전략 방향 수립 </a:t>
            </a:r>
            <a:endParaRPr sz="800" b="0" i="0" u="none" strike="noStrike" cap="none" dirty="0">
              <a:solidFill>
                <a:schemeClr val="bg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25" name="Google Shape;325;p18"/>
          <p:cNvSpPr txBox="1"/>
          <p:nvPr/>
        </p:nvSpPr>
        <p:spPr>
          <a:xfrm>
            <a:off x="690385" y="3419877"/>
            <a:ext cx="959700" cy="230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예</a:t>
            </a:r>
            <a:r>
              <a:rPr lang="en-US" altLang="ko-KR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) </a:t>
            </a:r>
            <a:r>
              <a:rPr lang="ko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펀슈머</a:t>
            </a:r>
            <a:endParaRPr sz="1000" b="0" i="0" u="none" strike="noStrike" cap="none" dirty="0">
              <a:solidFill>
                <a:schemeClr val="tx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Arial"/>
            </a:endParaRPr>
          </a:p>
        </p:txBody>
      </p:sp>
      <p:sp>
        <p:nvSpPr>
          <p:cNvPr id="326" name="Google Shape;326;p18"/>
          <p:cNvSpPr txBox="1"/>
          <p:nvPr/>
        </p:nvSpPr>
        <p:spPr>
          <a:xfrm>
            <a:off x="2008711" y="3419877"/>
            <a:ext cx="887700" cy="230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예</a:t>
            </a:r>
            <a:r>
              <a:rPr lang="en-US" altLang="ko-KR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) </a:t>
            </a:r>
            <a:r>
              <a:rPr lang="ko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나노사회</a:t>
            </a:r>
            <a:endParaRPr sz="1000" b="0" i="0" u="none" strike="noStrike" cap="none" dirty="0">
              <a:solidFill>
                <a:schemeClr val="tx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Arial"/>
            </a:endParaRPr>
          </a:p>
        </p:txBody>
      </p:sp>
      <p:sp>
        <p:nvSpPr>
          <p:cNvPr id="329" name="Google Shape;329;p18"/>
          <p:cNvSpPr txBox="1"/>
          <p:nvPr/>
        </p:nvSpPr>
        <p:spPr>
          <a:xfrm>
            <a:off x="681524" y="3676352"/>
            <a:ext cx="997991" cy="346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타깃 설명</a:t>
            </a:r>
            <a:endParaRPr lang="en-US" altLang="ko-KR" sz="6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타깃 설명</a:t>
            </a:r>
            <a:endParaRPr lang="en-US" altLang="ko-KR" sz="6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타깃 </a:t>
            </a:r>
            <a:r>
              <a:rPr lang="ko-KR" altLang="en-US" sz="600" b="0" i="0" u="none" strike="noStrike" cap="none" dirty="0" err="1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셜명</a:t>
            </a:r>
            <a:endParaRPr sz="10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30" name="Google Shape;330;p18"/>
          <p:cNvSpPr txBox="1"/>
          <p:nvPr/>
        </p:nvSpPr>
        <p:spPr>
          <a:xfrm>
            <a:off x="1943281" y="3693983"/>
            <a:ext cx="1018559" cy="346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트렌드 설명</a:t>
            </a:r>
            <a:endParaRPr lang="en-US" altLang="ko-KR" sz="6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트렌드 설명</a:t>
            </a:r>
            <a:endParaRPr lang="en-US" altLang="ko-KR" sz="6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트렌드 설명</a:t>
            </a:r>
            <a:endParaRPr sz="6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31" name="Google Shape;331;p18"/>
          <p:cNvSpPr txBox="1"/>
          <p:nvPr/>
        </p:nvSpPr>
        <p:spPr>
          <a:xfrm>
            <a:off x="483534" y="4543417"/>
            <a:ext cx="26853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" altLang="en-US" sz="1000" dirty="0">
                <a:solidFill>
                  <a:srgbClr val="2951CD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재미있는 </a:t>
            </a:r>
            <a:r>
              <a:rPr lang="ko" altLang="en-US" sz="1000">
                <a:solidFill>
                  <a:srgbClr val="2951CD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소비</a:t>
            </a:r>
            <a:r>
              <a:rPr lang="ko" sz="900" b="0" i="0" u="none" strike="noStrike" cap="none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와</a:t>
            </a:r>
            <a:r>
              <a:rPr lang="ko" sz="1000" b="0" i="0" u="none" strike="noStrike" cap="none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 </a:t>
            </a:r>
            <a:r>
              <a:rPr lang="ko" altLang="en-US" sz="1000" dirty="0">
                <a:solidFill>
                  <a:srgbClr val="2951CD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취향</a:t>
            </a:r>
            <a:r>
              <a:rPr lang="ko" sz="900" b="0" i="0" u="none" strike="noStrike" cap="none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 </a:t>
            </a:r>
            <a:r>
              <a:rPr lang="ko" sz="9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커뮤니티를 </a:t>
            </a:r>
            <a:endParaRPr sz="9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ko" sz="9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지향하는 MZ 소비자</a:t>
            </a:r>
            <a:endParaRPr sz="9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32" name="Google Shape;332;p18"/>
          <p:cNvSpPr/>
          <p:nvPr/>
        </p:nvSpPr>
        <p:spPr>
          <a:xfrm rot="10800000">
            <a:off x="1135263" y="4269117"/>
            <a:ext cx="1347008" cy="208557"/>
          </a:xfrm>
          <a:prstGeom prst="triangle">
            <a:avLst>
              <a:gd name="adj" fmla="val 50000"/>
            </a:avLst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2951CD"/>
              </a:gs>
            </a:gsLst>
            <a:lin ang="16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33" name="Google Shape;333;p18"/>
          <p:cNvSpPr/>
          <p:nvPr/>
        </p:nvSpPr>
        <p:spPr>
          <a:xfrm>
            <a:off x="397361" y="2602211"/>
            <a:ext cx="920264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플로우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34" name="Google Shape;334;p18"/>
          <p:cNvSpPr txBox="1"/>
          <p:nvPr/>
        </p:nvSpPr>
        <p:spPr>
          <a:xfrm>
            <a:off x="1022727" y="1354754"/>
            <a:ext cx="4456925" cy="1107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87313" marR="0" lvl="0" indent="-8731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Char char="•"/>
            </a:pPr>
            <a:r>
              <a:rPr lang="ko-KR" altLang="en-US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실제 구매 시 활용가능한 예시 문장들이 담겨있습니다</a:t>
            </a:r>
            <a:endParaRPr lang="en-US" altLang="ko-KR" sz="8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87313" indent="-87313">
              <a:lnSpc>
                <a:spcPct val="150000"/>
              </a:lnSpc>
              <a:buSzPts val="800"/>
              <a:buFont typeface="Arial"/>
              <a:buChar char="•"/>
            </a:pPr>
            <a:r>
              <a:rPr lang="ko-KR" altLang="en-US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실제 구매 시 활용가능한 예시 문장들이 담겨있습니다</a:t>
            </a:r>
            <a:endParaRPr lang="ko-KR" altLang="en-US" sz="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87313" marR="0" lvl="0" indent="-8731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Char char="•"/>
            </a:pPr>
            <a:r>
              <a:rPr lang="ko-KR" altLang="en-US" sz="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실제 구매 시 활용가능한 예시 문장들이 담겨있습니다</a:t>
            </a:r>
            <a:endParaRPr lang="en-US" altLang="ko-KR" sz="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87313" indent="-87313">
              <a:lnSpc>
                <a:spcPct val="150000"/>
              </a:lnSpc>
              <a:buSzPts val="800"/>
              <a:buFont typeface="Arial"/>
              <a:buChar char="•"/>
            </a:pPr>
            <a:r>
              <a:rPr lang="ko-KR" altLang="en-US" sz="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실제 구매 시 활용가능한 예시 문장들이 담겨있습니다</a:t>
            </a:r>
          </a:p>
          <a:p>
            <a:pPr marL="87313" marR="0" lvl="0" indent="-8731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Char char="•"/>
            </a:pPr>
            <a:endParaRPr lang="ko-KR" altLang="en-US" sz="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35" name="Google Shape;335;p18"/>
          <p:cNvSpPr/>
          <p:nvPr/>
        </p:nvSpPr>
        <p:spPr>
          <a:xfrm>
            <a:off x="397361" y="1446129"/>
            <a:ext cx="613779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담당업무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36" name="Google Shape;336;p18"/>
          <p:cNvSpPr/>
          <p:nvPr/>
        </p:nvSpPr>
        <p:spPr>
          <a:xfrm>
            <a:off x="5987458" y="3720545"/>
            <a:ext cx="2616300" cy="330456"/>
          </a:xfrm>
          <a:prstGeom prst="round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전략 방향 </a:t>
            </a:r>
            <a:r>
              <a:rPr lang="en-US" altLang="ko-KR" sz="800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2</a:t>
            </a:r>
            <a:endParaRPr sz="800" b="0" i="0" u="none" strike="noStrike" cap="none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37" name="Google Shape;337;p18"/>
          <p:cNvSpPr/>
          <p:nvPr/>
        </p:nvSpPr>
        <p:spPr>
          <a:xfrm>
            <a:off x="5987458" y="4523346"/>
            <a:ext cx="2616300" cy="330456"/>
          </a:xfrm>
          <a:prstGeom prst="round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전략 방향 </a:t>
            </a:r>
            <a:r>
              <a:rPr lang="en-US" altLang="ko-KR" sz="800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4</a:t>
            </a:r>
            <a:endParaRPr sz="800" b="0" i="0" u="none" strike="noStrike" cap="none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38" name="Google Shape;338;p18"/>
          <p:cNvSpPr/>
          <p:nvPr/>
        </p:nvSpPr>
        <p:spPr>
          <a:xfrm>
            <a:off x="5987458" y="4121946"/>
            <a:ext cx="2616300" cy="330456"/>
          </a:xfrm>
          <a:prstGeom prst="round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전략 방향 </a:t>
            </a:r>
            <a:r>
              <a:rPr lang="en-US" altLang="ko-KR" sz="800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3</a:t>
            </a:r>
            <a:endParaRPr sz="800" b="0" i="0" u="none" strike="noStrike" cap="none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39" name="Google Shape;339;p18"/>
          <p:cNvSpPr/>
          <p:nvPr/>
        </p:nvSpPr>
        <p:spPr>
          <a:xfrm>
            <a:off x="5987458" y="3319144"/>
            <a:ext cx="2616300" cy="330456"/>
          </a:xfrm>
          <a:prstGeom prst="round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전략 방향 </a:t>
            </a:r>
            <a:r>
              <a:rPr lang="en-US" altLang="ko-KR" sz="8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1</a:t>
            </a:r>
            <a:endParaRPr sz="800" b="0" i="0" u="none" strike="noStrike" cap="none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40" name="Google Shape;340;p18"/>
          <p:cNvSpPr txBox="1"/>
          <p:nvPr/>
        </p:nvSpPr>
        <p:spPr>
          <a:xfrm>
            <a:off x="5533217" y="1880754"/>
            <a:ext cx="2434938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87313" marR="0" lvl="0" indent="-8731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Char char="•"/>
            </a:pP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평균 Imp. 000만 달성, CTR 00.0% 기록</a:t>
            </a:r>
            <a:endParaRPr sz="8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87313" marR="0" lvl="0" indent="-8731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Char char="•"/>
            </a:pP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줄글로 구체적인 성과 표기</a:t>
            </a:r>
            <a:endParaRPr sz="8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87313" marR="0" lvl="0" indent="-8731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Char char="•"/>
            </a:pP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줄글로 구체적인 성과 표기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41" name="Google Shape;341;p18"/>
          <p:cNvSpPr/>
          <p:nvPr/>
        </p:nvSpPr>
        <p:spPr>
          <a:xfrm>
            <a:off x="4847979" y="1446129"/>
            <a:ext cx="613779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성과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42" name="Google Shape;342;p18"/>
          <p:cNvSpPr/>
          <p:nvPr/>
        </p:nvSpPr>
        <p:spPr>
          <a:xfrm>
            <a:off x="5598538" y="1411387"/>
            <a:ext cx="861161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Imp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000만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43" name="Google Shape;343;p18"/>
          <p:cNvSpPr/>
          <p:nvPr/>
        </p:nvSpPr>
        <p:spPr>
          <a:xfrm>
            <a:off x="6563184" y="1411387"/>
            <a:ext cx="861161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CTR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0.00%</a:t>
            </a:r>
            <a:endParaRPr sz="1100" b="0" i="0" u="none" strike="noStrike" cap="none" dirty="0">
              <a:solidFill>
                <a:srgbClr val="E4F01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44" name="Google Shape;344;p18"/>
          <p:cNvSpPr/>
          <p:nvPr/>
        </p:nvSpPr>
        <p:spPr>
          <a:xfrm>
            <a:off x="7527830" y="1411387"/>
            <a:ext cx="861161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쿼리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000%▲</a:t>
            </a:r>
            <a:endParaRPr sz="1100" b="0" i="0" u="none" strike="noStrike" cap="none" dirty="0">
              <a:solidFill>
                <a:srgbClr val="E4F01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pic>
        <p:nvPicPr>
          <p:cNvPr id="8" name="그래픽 7" descr="추가">
            <a:extLst>
              <a:ext uri="{FF2B5EF4-FFF2-40B4-BE49-F238E27FC236}">
                <a16:creationId xmlns:a16="http://schemas.microsoft.com/office/drawing/2014/main" id="{13E4F264-BF7A-E3BA-BEAD-983D058FA1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20684" y="3685663"/>
            <a:ext cx="181429" cy="18142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19"/>
          <p:cNvSpPr/>
          <p:nvPr/>
        </p:nvSpPr>
        <p:spPr>
          <a:xfrm>
            <a:off x="0" y="0"/>
            <a:ext cx="9144000" cy="72572"/>
          </a:xfrm>
          <a:prstGeom prst="rect">
            <a:avLst/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55" name="Google Shape;355;p19"/>
          <p:cNvSpPr/>
          <p:nvPr/>
        </p:nvSpPr>
        <p:spPr>
          <a:xfrm>
            <a:off x="397361" y="1446129"/>
            <a:ext cx="613779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담당업무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56" name="Google Shape;356;p19"/>
          <p:cNvSpPr/>
          <p:nvPr/>
        </p:nvSpPr>
        <p:spPr>
          <a:xfrm>
            <a:off x="1022727" y="2721180"/>
            <a:ext cx="1138575" cy="1138575"/>
          </a:xfrm>
          <a:prstGeom prst="ellipse">
            <a:avLst/>
          </a:prstGeom>
          <a:noFill/>
          <a:ln w="9525" cap="flat" cmpd="sng">
            <a:noFill/>
            <a:prstDash val="dash"/>
            <a:round/>
            <a:headEnd type="none" w="sm" len="sm"/>
            <a:tailEnd type="none" w="sm" len="sm"/>
          </a:ln>
          <a:effectLst/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Imp</a:t>
            </a:r>
            <a:endParaRPr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000만</a:t>
            </a:r>
            <a:endParaRPr sz="1100" b="0" i="0" u="none" strike="noStrike" cap="none"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Arial"/>
            </a:endParaRPr>
          </a:p>
        </p:txBody>
      </p:sp>
      <p:sp>
        <p:nvSpPr>
          <p:cNvPr id="357" name="Google Shape;357;p19"/>
          <p:cNvSpPr/>
          <p:nvPr/>
        </p:nvSpPr>
        <p:spPr>
          <a:xfrm>
            <a:off x="2175385" y="2721180"/>
            <a:ext cx="1138575" cy="1138575"/>
          </a:xfrm>
          <a:prstGeom prst="ellipse">
            <a:avLst/>
          </a:prstGeom>
          <a:noFill/>
          <a:ln w="9525" cap="flat" cmpd="sng">
            <a:noFill/>
            <a:prstDash val="dash"/>
            <a:round/>
            <a:headEnd type="none" w="sm" len="sm"/>
            <a:tailEnd type="none" w="sm" len="sm"/>
          </a:ln>
          <a:effectLst/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CTR</a:t>
            </a:r>
            <a:endParaRPr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0.00% </a:t>
            </a:r>
            <a:endParaRPr sz="1100" b="0" i="0" u="none" strike="noStrike" cap="none"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Arial"/>
            </a:endParaRPr>
          </a:p>
        </p:txBody>
      </p:sp>
      <p:sp>
        <p:nvSpPr>
          <p:cNvPr id="358" name="Google Shape;358;p19"/>
          <p:cNvSpPr/>
          <p:nvPr/>
        </p:nvSpPr>
        <p:spPr>
          <a:xfrm>
            <a:off x="3309886" y="2721180"/>
            <a:ext cx="1138575" cy="1138575"/>
          </a:xfrm>
          <a:prstGeom prst="ellipse">
            <a:avLst/>
          </a:prstGeom>
          <a:noFill/>
          <a:ln w="9525" cap="flat" cmpd="sng">
            <a:noFill/>
            <a:prstDash val="dash"/>
            <a:round/>
            <a:headEnd type="none" w="sm" len="sm"/>
            <a:tailEnd type="none" w="sm" len="sm"/>
          </a:ln>
          <a:effectLst/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쿼리</a:t>
            </a:r>
            <a:endParaRPr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000%▲</a:t>
            </a:r>
            <a:endParaRPr sz="1100" b="0" i="0" u="none" strike="noStrike" cap="none"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Arial"/>
            </a:endParaRPr>
          </a:p>
        </p:txBody>
      </p:sp>
      <p:sp>
        <p:nvSpPr>
          <p:cNvPr id="359" name="Google Shape;359;p19"/>
          <p:cNvSpPr txBox="1"/>
          <p:nvPr/>
        </p:nvSpPr>
        <p:spPr>
          <a:xfrm>
            <a:off x="1039380" y="3750594"/>
            <a:ext cx="3269873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87313" marR="0" lvl="0" indent="-8731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Char char="•"/>
            </a:pPr>
            <a:r>
              <a:rPr lang="ko" sz="800" b="0" i="0" u="none" strike="noStrike" cap="none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</a:t>
            </a: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평균 Imp. 000만 달성, CTR 00.0% 기록 (CPI, CPA)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87313" marR="0" lvl="0" indent="-8731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Char char="•"/>
            </a:pPr>
            <a:r>
              <a:rPr lang="ko" sz="800" b="0" i="0" u="none" strike="noStrike" cap="none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브랜드 </a:t>
            </a: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론칭 후 성공적인 시장 진입 및 안착 → 캠페인 통한 검색쿼리 000% 증대 (DAU,WAU, MAU 000% 증대) 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87313" marR="0" lvl="0" indent="-8731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Char char="•"/>
            </a:pPr>
            <a:r>
              <a:rPr lang="ko" sz="800" b="0" i="0" u="none" strike="noStrike" cap="none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줄글로 </a:t>
            </a: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구체적인 성과 표기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60" name="Google Shape;360;p19"/>
          <p:cNvSpPr/>
          <p:nvPr/>
        </p:nvSpPr>
        <p:spPr>
          <a:xfrm>
            <a:off x="397361" y="2632216"/>
            <a:ext cx="613779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성과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61" name="Google Shape;361;p19"/>
          <p:cNvSpPr/>
          <p:nvPr/>
        </p:nvSpPr>
        <p:spPr>
          <a:xfrm>
            <a:off x="5220726" y="1809154"/>
            <a:ext cx="3525913" cy="2963433"/>
          </a:xfrm>
          <a:prstGeom prst="roundRect">
            <a:avLst>
              <a:gd name="adj" fmla="val 7808"/>
            </a:avLst>
          </a:prstGeom>
          <a:solidFill>
            <a:schemeClr val="bg1">
              <a:lumMod val="95000"/>
            </a:schemeClr>
          </a:solidFill>
          <a:ln w="9525" cap="flat" cmpd="sng">
            <a:noFill/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소재 예시를 넣어주세요</a:t>
            </a:r>
            <a:endParaRPr sz="8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62" name="Google Shape;362;p19"/>
          <p:cNvSpPr/>
          <p:nvPr/>
        </p:nvSpPr>
        <p:spPr>
          <a:xfrm>
            <a:off x="5220726" y="1446129"/>
            <a:ext cx="839204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예시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" name="Google Shape;316;p18">
            <a:extLst>
              <a:ext uri="{FF2B5EF4-FFF2-40B4-BE49-F238E27FC236}">
                <a16:creationId xmlns:a16="http://schemas.microsoft.com/office/drawing/2014/main" id="{50F5A16F-BCAF-34E4-0D2F-AE01C5C73D75}"/>
              </a:ext>
            </a:extLst>
          </p:cNvPr>
          <p:cNvSpPr/>
          <p:nvPr/>
        </p:nvSpPr>
        <p:spPr>
          <a:xfrm>
            <a:off x="7193755" y="610446"/>
            <a:ext cx="1597819" cy="189654"/>
          </a:xfrm>
          <a:prstGeom prst="roundRect">
            <a:avLst>
              <a:gd name="adj" fmla="val 50000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" name="Google Shape;317;p18">
            <a:extLst>
              <a:ext uri="{FF2B5EF4-FFF2-40B4-BE49-F238E27FC236}">
                <a16:creationId xmlns:a16="http://schemas.microsoft.com/office/drawing/2014/main" id="{6EF35D1D-0180-2222-16FA-F53AF1248993}"/>
              </a:ext>
            </a:extLst>
          </p:cNvPr>
          <p:cNvSpPr txBox="1"/>
          <p:nvPr/>
        </p:nvSpPr>
        <p:spPr>
          <a:xfrm>
            <a:off x="346714" y="475914"/>
            <a:ext cx="5682405" cy="346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1800" b="0" i="0" u="none" strike="noStrike" cap="none" dirty="0">
                <a:solidFill>
                  <a:srgbClr val="2951CD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  <a:sym typeface="Arial"/>
              </a:rPr>
              <a:t>그로스플래닛ㅣ</a:t>
            </a:r>
            <a:r>
              <a:rPr lang="ko" sz="1800" b="0" i="0" u="none" strike="noStrike" cap="none" dirty="0">
                <a:solidFill>
                  <a:srgbClr val="000000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  <a:sym typeface="Arial"/>
              </a:rPr>
              <a:t>신규 서비스 론칭 캠페인</a:t>
            </a:r>
            <a:endParaRPr sz="1800" b="0" i="0" u="none" strike="noStrike" cap="none" dirty="0">
              <a:solidFill>
                <a:srgbClr val="000000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  <a:sym typeface="Arial"/>
            </a:endParaRPr>
          </a:p>
        </p:txBody>
      </p:sp>
      <p:sp>
        <p:nvSpPr>
          <p:cNvPr id="4" name="Google Shape;318;p18">
            <a:extLst>
              <a:ext uri="{FF2B5EF4-FFF2-40B4-BE49-F238E27FC236}">
                <a16:creationId xmlns:a16="http://schemas.microsoft.com/office/drawing/2014/main" id="{48603FEA-D167-66FF-28D0-98AC1141CC89}"/>
              </a:ext>
            </a:extLst>
          </p:cNvPr>
          <p:cNvSpPr txBox="1"/>
          <p:nvPr/>
        </p:nvSpPr>
        <p:spPr>
          <a:xfrm>
            <a:off x="346713" y="879885"/>
            <a:ext cx="5893219" cy="207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900" b="0" i="0" u="none" strike="noStrike" cap="none" dirty="0">
                <a:solidFill>
                  <a:srgbClr val="00000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  <a:sym typeface="Arial"/>
              </a:rPr>
              <a:t>그로스플래닛의 신규 서비스 ‘포트폴리오 템플릿’ 론칭에 따른 인지도 향상 및 노출 커버리지 확대를 위한 캠페인 기획 및 실행</a:t>
            </a:r>
            <a:endParaRPr sz="900" b="0" i="0" u="none" strike="noStrike" cap="none" dirty="0">
              <a:solidFill>
                <a:srgbClr val="000000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  <a:sym typeface="Arial"/>
            </a:endParaRPr>
          </a:p>
        </p:txBody>
      </p:sp>
      <p:sp>
        <p:nvSpPr>
          <p:cNvPr id="5" name="Google Shape;319;p18">
            <a:extLst>
              <a:ext uri="{FF2B5EF4-FFF2-40B4-BE49-F238E27FC236}">
                <a16:creationId xmlns:a16="http://schemas.microsoft.com/office/drawing/2014/main" id="{1ED46E3F-AD82-22DB-DE8F-54233CA2FB8F}"/>
              </a:ext>
            </a:extLst>
          </p:cNvPr>
          <p:cNvSpPr txBox="1"/>
          <p:nvPr/>
        </p:nvSpPr>
        <p:spPr>
          <a:xfrm>
            <a:off x="7198658" y="610446"/>
            <a:ext cx="1598628" cy="1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2000.00~2000.00 | 기여도 </a:t>
            </a: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00%</a:t>
            </a:r>
            <a:endParaRPr sz="800" b="0" i="0" u="none" strike="noStrike" cap="none" dirty="0">
              <a:solidFill>
                <a:srgbClr val="2951C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04933EB0-A770-B639-FACF-7D27F04724CF}"/>
              </a:ext>
            </a:extLst>
          </p:cNvPr>
          <p:cNvCxnSpPr/>
          <p:nvPr/>
        </p:nvCxnSpPr>
        <p:spPr>
          <a:xfrm>
            <a:off x="1128166" y="29184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9285B861-83BB-F43A-6233-6BBBE764C6E3}"/>
              </a:ext>
            </a:extLst>
          </p:cNvPr>
          <p:cNvCxnSpPr/>
          <p:nvPr/>
        </p:nvCxnSpPr>
        <p:spPr>
          <a:xfrm>
            <a:off x="1128166" y="36423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4B91D408-F107-9FD7-00A6-61DB551AF6F2}"/>
              </a:ext>
            </a:extLst>
          </p:cNvPr>
          <p:cNvCxnSpPr/>
          <p:nvPr/>
        </p:nvCxnSpPr>
        <p:spPr>
          <a:xfrm>
            <a:off x="2278786" y="29184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5ACAE31A-72FF-2009-7B64-7C0D5E147076}"/>
              </a:ext>
            </a:extLst>
          </p:cNvPr>
          <p:cNvCxnSpPr/>
          <p:nvPr/>
        </p:nvCxnSpPr>
        <p:spPr>
          <a:xfrm>
            <a:off x="2278786" y="36423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D8E62607-BD7C-0C08-2E7D-DB3995ED2807}"/>
              </a:ext>
            </a:extLst>
          </p:cNvPr>
          <p:cNvCxnSpPr/>
          <p:nvPr/>
        </p:nvCxnSpPr>
        <p:spPr>
          <a:xfrm>
            <a:off x="3413502" y="29184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E49EF7FB-E9D8-9FFA-3A6A-7A1F05B2CB55}"/>
              </a:ext>
            </a:extLst>
          </p:cNvPr>
          <p:cNvCxnSpPr/>
          <p:nvPr/>
        </p:nvCxnSpPr>
        <p:spPr>
          <a:xfrm>
            <a:off x="3413502" y="36423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Google Shape;334;p18">
            <a:extLst>
              <a:ext uri="{FF2B5EF4-FFF2-40B4-BE49-F238E27FC236}">
                <a16:creationId xmlns:a16="http://schemas.microsoft.com/office/drawing/2014/main" id="{00C1A3F1-6DAF-C6D8-3EF8-114C7E5A48B5}"/>
              </a:ext>
            </a:extLst>
          </p:cNvPr>
          <p:cNvSpPr txBox="1"/>
          <p:nvPr/>
        </p:nvSpPr>
        <p:spPr>
          <a:xfrm>
            <a:off x="1022727" y="1354754"/>
            <a:ext cx="4456925" cy="1107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87313" marR="0" lvl="0" indent="-8731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Char char="•"/>
            </a:pPr>
            <a:r>
              <a:rPr lang="ko-KR" altLang="en-US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실제 구매 시 활용가능한 예시 문장들이 담겨있습니다</a:t>
            </a:r>
            <a:endParaRPr lang="en-US" altLang="ko-KR" sz="8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87313" indent="-87313">
              <a:lnSpc>
                <a:spcPct val="150000"/>
              </a:lnSpc>
              <a:buSzPts val="800"/>
              <a:buFont typeface="Arial"/>
              <a:buChar char="•"/>
            </a:pPr>
            <a:r>
              <a:rPr lang="ko-KR" altLang="en-US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실제 구매 시 활용가능한 예시 문장들이 담겨있습니다</a:t>
            </a:r>
            <a:endParaRPr lang="ko-KR" altLang="en-US" sz="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87313" marR="0" lvl="0" indent="-8731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Char char="•"/>
            </a:pPr>
            <a:r>
              <a:rPr lang="ko-KR" altLang="en-US" sz="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실제 구매 시 활용가능한 예시 문장들이 담겨있습니다</a:t>
            </a:r>
            <a:endParaRPr lang="en-US" altLang="ko-KR" sz="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87313" indent="-87313">
              <a:lnSpc>
                <a:spcPct val="150000"/>
              </a:lnSpc>
              <a:buSzPts val="800"/>
              <a:buFont typeface="Arial"/>
              <a:buChar char="•"/>
            </a:pPr>
            <a:r>
              <a:rPr lang="ko-KR" altLang="en-US" sz="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실제 구매 시 활용가능한 예시 문장들이 담겨있습니다</a:t>
            </a:r>
          </a:p>
          <a:p>
            <a:pPr marL="87313" marR="0" lvl="0" indent="-8731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Char char="•"/>
            </a:pPr>
            <a:endParaRPr lang="ko-KR" altLang="en-US" sz="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21"/>
          <p:cNvSpPr/>
          <p:nvPr/>
        </p:nvSpPr>
        <p:spPr>
          <a:xfrm>
            <a:off x="0" y="1483242"/>
            <a:ext cx="9144000" cy="3660258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9C1B4E8E-333C-EB3B-89EB-B6F2F3BD42F7}"/>
              </a:ext>
            </a:extLst>
          </p:cNvPr>
          <p:cNvSpPr/>
          <p:nvPr/>
        </p:nvSpPr>
        <p:spPr>
          <a:xfrm>
            <a:off x="5361702" y="3496955"/>
            <a:ext cx="3561317" cy="1498600"/>
          </a:xfrm>
          <a:prstGeom prst="roundRect">
            <a:avLst>
              <a:gd name="adj" fmla="val 950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1" name="Google Shape;401;p21"/>
          <p:cNvSpPr txBox="1"/>
          <p:nvPr/>
        </p:nvSpPr>
        <p:spPr>
          <a:xfrm>
            <a:off x="512424" y="1957328"/>
            <a:ext cx="3685765" cy="1107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87313" marR="0" lvl="0" indent="-8731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Char char="•"/>
            </a:pPr>
            <a:r>
              <a:rPr lang="ko-KR" altLang="en-US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실제 구매 시 활용가능한 예시 문장들이 담겨있습니다</a:t>
            </a:r>
            <a:endParaRPr lang="en-US" altLang="ko-KR" sz="8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87313" indent="-87313">
              <a:lnSpc>
                <a:spcPct val="150000"/>
              </a:lnSpc>
              <a:buSzPts val="800"/>
              <a:buFont typeface="Arial"/>
              <a:buChar char="•"/>
            </a:pPr>
            <a:r>
              <a:rPr lang="ko-KR" altLang="en-US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실제 구매 시 활용가능한 예시 문장들이 담겨있습니다</a:t>
            </a:r>
            <a:endParaRPr lang="ko-KR" altLang="en-US" sz="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87313" marR="0" lvl="0" indent="-8731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Char char="•"/>
            </a:pPr>
            <a:r>
              <a:rPr lang="ko-KR" altLang="en-US" sz="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실제 구매 시 활용가능한 예시 문장들이 담겨있습니다</a:t>
            </a:r>
            <a:endParaRPr lang="en-US" altLang="ko-KR" sz="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87313" indent="-87313">
              <a:lnSpc>
                <a:spcPct val="150000"/>
              </a:lnSpc>
              <a:buSzPts val="800"/>
              <a:buFont typeface="Arial"/>
              <a:buChar char="•"/>
            </a:pPr>
            <a:r>
              <a:rPr lang="ko-KR" altLang="en-US" sz="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실제 구매 시 활용가능한 예시 문장들이 담겨있습니다</a:t>
            </a:r>
          </a:p>
          <a:p>
            <a:pPr marL="87313" marR="0" lvl="0" indent="-8731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Char char="•"/>
            </a:pPr>
            <a:endParaRPr lang="ko-KR" altLang="en-US" sz="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pic>
        <p:nvPicPr>
          <p:cNvPr id="402" name="Google Shape;402;p21"/>
          <p:cNvPicPr preferRelativeResize="0"/>
          <p:nvPr/>
        </p:nvPicPr>
        <p:blipFill rotWithShape="1">
          <a:blip r:embed="rId3">
            <a:alphaModFix/>
          </a:blip>
          <a:srcRect b="40156"/>
          <a:stretch/>
        </p:blipFill>
        <p:spPr>
          <a:xfrm>
            <a:off x="346713" y="2935231"/>
            <a:ext cx="2108620" cy="2208269"/>
          </a:xfrm>
          <a:prstGeom prst="rect">
            <a:avLst/>
          </a:prstGeom>
          <a:noFill/>
          <a:ln>
            <a:noFill/>
          </a:ln>
        </p:spPr>
      </p:pic>
      <p:sp>
        <p:nvSpPr>
          <p:cNvPr id="407" name="Google Shape;407;p21"/>
          <p:cNvSpPr/>
          <p:nvPr/>
        </p:nvSpPr>
        <p:spPr>
          <a:xfrm>
            <a:off x="0" y="0"/>
            <a:ext cx="9144000" cy="72572"/>
          </a:xfrm>
          <a:prstGeom prst="rect">
            <a:avLst/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08" name="Google Shape;408;p21"/>
          <p:cNvSpPr/>
          <p:nvPr/>
        </p:nvSpPr>
        <p:spPr>
          <a:xfrm>
            <a:off x="397361" y="1390156"/>
            <a:ext cx="1279039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소재 최적화 전략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09" name="Google Shape;409;p21"/>
          <p:cNvSpPr/>
          <p:nvPr/>
        </p:nvSpPr>
        <p:spPr>
          <a:xfrm>
            <a:off x="692376" y="3290908"/>
            <a:ext cx="1432757" cy="1781424"/>
          </a:xfrm>
          <a:prstGeom prst="roundRect">
            <a:avLst>
              <a:gd name="adj" fmla="val 7808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소재</a:t>
            </a:r>
            <a:endParaRPr lang="en-US" altLang="ko" sz="800" b="0" i="0" u="none" strike="noStrike" cap="none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예시를 </a:t>
            </a: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넣어주세요</a:t>
            </a:r>
            <a:endParaRPr sz="8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0" name="Google Shape;410;p21"/>
          <p:cNvSpPr/>
          <p:nvPr/>
        </p:nvSpPr>
        <p:spPr>
          <a:xfrm>
            <a:off x="397361" y="1745832"/>
            <a:ext cx="656350" cy="199078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ACTION</a:t>
            </a:r>
            <a:endParaRPr sz="800" b="0" i="0" u="none" strike="noStrike" cap="none" dirty="0">
              <a:solidFill>
                <a:srgbClr val="2951C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1" name="Google Shape;411;p21"/>
          <p:cNvSpPr/>
          <p:nvPr/>
        </p:nvSpPr>
        <p:spPr>
          <a:xfrm>
            <a:off x="1851072" y="3583186"/>
            <a:ext cx="1197685" cy="1489146"/>
          </a:xfrm>
          <a:prstGeom prst="roundRect">
            <a:avLst>
              <a:gd name="adj" fmla="val 7808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소재</a:t>
            </a:r>
            <a:endParaRPr lang="en-US" altLang="ko" sz="800" b="0" i="0" u="none" strike="noStrike" cap="none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예시를 </a:t>
            </a: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넣어주세요</a:t>
            </a:r>
            <a:endParaRPr sz="8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3" name="Google Shape;413;p21"/>
          <p:cNvSpPr/>
          <p:nvPr/>
        </p:nvSpPr>
        <p:spPr>
          <a:xfrm>
            <a:off x="2524521" y="3583186"/>
            <a:ext cx="1197685" cy="1489146"/>
          </a:xfrm>
          <a:prstGeom prst="roundRect">
            <a:avLst>
              <a:gd name="adj" fmla="val 7808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소재</a:t>
            </a:r>
            <a:endParaRPr lang="en-US" altLang="ko" sz="800" b="0" i="0" u="none" strike="noStrike" cap="none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예시를 </a:t>
            </a: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넣어주세요</a:t>
            </a:r>
            <a:endParaRPr sz="8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4" name="Google Shape;414;p21"/>
          <p:cNvSpPr/>
          <p:nvPr/>
        </p:nvSpPr>
        <p:spPr>
          <a:xfrm rot="5400000">
            <a:off x="3364826" y="3004603"/>
            <a:ext cx="2414347" cy="373813"/>
          </a:xfrm>
          <a:prstGeom prst="triangle">
            <a:avLst>
              <a:gd name="adj" fmla="val 50000"/>
            </a:avLst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2951CD"/>
              </a:gs>
            </a:gsLst>
            <a:lin ang="16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5" name="Google Shape;415;p21"/>
          <p:cNvSpPr txBox="1"/>
          <p:nvPr/>
        </p:nvSpPr>
        <p:spPr>
          <a:xfrm>
            <a:off x="5361703" y="2582804"/>
            <a:ext cx="3269873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87313" marR="0" lvl="0" indent="-8731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Char char="•"/>
            </a:pP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평균 Imp. 000만 달성, CTR 00.0% 기록 (CPI, CPA)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87313" marR="0" lvl="0" indent="-8731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Char char="•"/>
            </a:pP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브랜드 론칭 후 성공적인 시장 진입 및 안착 → 캠페인 통한 검색쿼리 000% 증대 (DAU,WAU, MAU 000% 증대) 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87313" marR="0" lvl="0" indent="-8731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Char char="•"/>
            </a:pP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줄글로 구체적인 성과 표기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16" name="Google Shape;416;p21"/>
          <p:cNvSpPr/>
          <p:nvPr/>
        </p:nvSpPr>
        <p:spPr>
          <a:xfrm>
            <a:off x="5372768" y="1745832"/>
            <a:ext cx="656350" cy="199078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RESULT</a:t>
            </a:r>
            <a:endParaRPr sz="800" b="0" i="0" u="none" strike="noStrike" cap="none" dirty="0">
              <a:solidFill>
                <a:srgbClr val="2951C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7" name="Google Shape;417;p21"/>
          <p:cNvSpPr/>
          <p:nvPr/>
        </p:nvSpPr>
        <p:spPr>
          <a:xfrm>
            <a:off x="5421793" y="2055277"/>
            <a:ext cx="1042005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Imp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000만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18" name="Google Shape;418;p21"/>
          <p:cNvSpPr/>
          <p:nvPr/>
        </p:nvSpPr>
        <p:spPr>
          <a:xfrm>
            <a:off x="6585505" y="2055277"/>
            <a:ext cx="1042005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CTR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0.00%</a:t>
            </a:r>
            <a:endParaRPr sz="1100" b="0" i="0" u="none" strike="noStrike" cap="none" dirty="0">
              <a:solidFill>
                <a:srgbClr val="E4F01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9" name="Google Shape;419;p21"/>
          <p:cNvSpPr/>
          <p:nvPr/>
        </p:nvSpPr>
        <p:spPr>
          <a:xfrm>
            <a:off x="7749217" y="2055277"/>
            <a:ext cx="1042005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CPC</a:t>
            </a:r>
            <a:endParaRPr sz="1100" b="0" i="0" u="none" strike="noStrike" cap="none" dirty="0">
              <a:solidFill>
                <a:srgbClr val="E4F01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000%▼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" name="Google Shape;316;p18">
            <a:extLst>
              <a:ext uri="{FF2B5EF4-FFF2-40B4-BE49-F238E27FC236}">
                <a16:creationId xmlns:a16="http://schemas.microsoft.com/office/drawing/2014/main" id="{A226F51F-4515-FAE8-0715-80BC4DA713ED}"/>
              </a:ext>
            </a:extLst>
          </p:cNvPr>
          <p:cNvSpPr/>
          <p:nvPr/>
        </p:nvSpPr>
        <p:spPr>
          <a:xfrm>
            <a:off x="7193755" y="610446"/>
            <a:ext cx="1597819" cy="189654"/>
          </a:xfrm>
          <a:prstGeom prst="roundRect">
            <a:avLst>
              <a:gd name="adj" fmla="val 50000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" name="Google Shape;317;p18">
            <a:extLst>
              <a:ext uri="{FF2B5EF4-FFF2-40B4-BE49-F238E27FC236}">
                <a16:creationId xmlns:a16="http://schemas.microsoft.com/office/drawing/2014/main" id="{24993B86-0CFD-0937-F4CF-9A09D113E465}"/>
              </a:ext>
            </a:extLst>
          </p:cNvPr>
          <p:cNvSpPr txBox="1"/>
          <p:nvPr/>
        </p:nvSpPr>
        <p:spPr>
          <a:xfrm>
            <a:off x="346714" y="475914"/>
            <a:ext cx="5682405" cy="346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1800" b="0" i="0" u="none" strike="noStrike" cap="none" dirty="0">
                <a:solidFill>
                  <a:srgbClr val="2951CD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  <a:sym typeface="Arial"/>
              </a:rPr>
              <a:t>그로스플래닛ㅣ</a:t>
            </a:r>
            <a:r>
              <a:rPr lang="ko" sz="1800" b="0" i="0" u="none" strike="noStrike" cap="none" dirty="0">
                <a:solidFill>
                  <a:srgbClr val="000000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  <a:sym typeface="Arial"/>
              </a:rPr>
              <a:t>신규 서비스 론칭 캠페인</a:t>
            </a:r>
            <a:endParaRPr sz="1800" b="0" i="0" u="none" strike="noStrike" cap="none" dirty="0">
              <a:solidFill>
                <a:srgbClr val="000000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  <a:sym typeface="Arial"/>
            </a:endParaRPr>
          </a:p>
        </p:txBody>
      </p:sp>
      <p:sp>
        <p:nvSpPr>
          <p:cNvPr id="4" name="Google Shape;318;p18">
            <a:extLst>
              <a:ext uri="{FF2B5EF4-FFF2-40B4-BE49-F238E27FC236}">
                <a16:creationId xmlns:a16="http://schemas.microsoft.com/office/drawing/2014/main" id="{F5245245-35C3-31D3-3235-DAE939961CF7}"/>
              </a:ext>
            </a:extLst>
          </p:cNvPr>
          <p:cNvSpPr txBox="1"/>
          <p:nvPr/>
        </p:nvSpPr>
        <p:spPr>
          <a:xfrm>
            <a:off x="346713" y="879885"/>
            <a:ext cx="5893219" cy="207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900" b="0" i="0" u="none" strike="noStrike" cap="none" dirty="0">
                <a:solidFill>
                  <a:srgbClr val="00000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  <a:sym typeface="Arial"/>
              </a:rPr>
              <a:t>그로스플래닛의 신규 서비스 ‘포트폴리오 템플릿’ 론칭에 따른 인지도 향상 및 노출 커버리지 확대를 위한 캠페인 기획 및 실행</a:t>
            </a:r>
            <a:endParaRPr sz="900" b="0" i="0" u="none" strike="noStrike" cap="none" dirty="0">
              <a:solidFill>
                <a:srgbClr val="000000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  <a:sym typeface="Arial"/>
            </a:endParaRPr>
          </a:p>
        </p:txBody>
      </p:sp>
      <p:sp>
        <p:nvSpPr>
          <p:cNvPr id="5" name="Google Shape;319;p18">
            <a:extLst>
              <a:ext uri="{FF2B5EF4-FFF2-40B4-BE49-F238E27FC236}">
                <a16:creationId xmlns:a16="http://schemas.microsoft.com/office/drawing/2014/main" id="{26047449-5A2D-EEDE-4E3F-CF490DF8F203}"/>
              </a:ext>
            </a:extLst>
          </p:cNvPr>
          <p:cNvSpPr txBox="1"/>
          <p:nvPr/>
        </p:nvSpPr>
        <p:spPr>
          <a:xfrm>
            <a:off x="7198658" y="610446"/>
            <a:ext cx="1598628" cy="1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2000.00~2000.00 | 기여도 </a:t>
            </a: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00%</a:t>
            </a:r>
            <a:endParaRPr sz="800" b="0" i="0" u="none" strike="noStrike" cap="none" dirty="0">
              <a:solidFill>
                <a:srgbClr val="2951C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20" name="Google Shape;420;p21"/>
          <p:cNvSpPr/>
          <p:nvPr/>
        </p:nvSpPr>
        <p:spPr>
          <a:xfrm>
            <a:off x="5717235" y="4087876"/>
            <a:ext cx="180411" cy="64640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21" name="Google Shape;421;p21"/>
          <p:cNvSpPr/>
          <p:nvPr/>
        </p:nvSpPr>
        <p:spPr>
          <a:xfrm>
            <a:off x="6095904" y="3631332"/>
            <a:ext cx="180411" cy="1097014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2951CD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423" name="Google Shape;423;p21"/>
          <p:cNvCxnSpPr>
            <a:cxnSpLocks/>
          </p:cNvCxnSpPr>
          <p:nvPr/>
        </p:nvCxnSpPr>
        <p:spPr>
          <a:xfrm>
            <a:off x="5597215" y="4734282"/>
            <a:ext cx="849900" cy="0"/>
          </a:xfrm>
          <a:prstGeom prst="straightConnector1">
            <a:avLst/>
          </a:prstGeom>
          <a:noFill/>
          <a:ln w="19050" cap="flat" cmpd="sng">
            <a:solidFill>
              <a:srgbClr val="2951C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32" name="Google Shape;432;p21"/>
          <p:cNvSpPr txBox="1"/>
          <p:nvPr/>
        </p:nvSpPr>
        <p:spPr>
          <a:xfrm>
            <a:off x="5712743" y="4673241"/>
            <a:ext cx="618844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지표 1</a:t>
            </a:r>
            <a:endParaRPr sz="8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6C44A901-69D3-6330-0332-52133744471B}"/>
              </a:ext>
            </a:extLst>
          </p:cNvPr>
          <p:cNvCxnSpPr>
            <a:cxnSpLocks/>
            <a:stCxn id="420" idx="3"/>
            <a:endCxn id="421" idx="3"/>
          </p:cNvCxnSpPr>
          <p:nvPr/>
        </p:nvCxnSpPr>
        <p:spPr>
          <a:xfrm flipV="1">
            <a:off x="5807441" y="3631332"/>
            <a:ext cx="378669" cy="456544"/>
          </a:xfrm>
          <a:prstGeom prst="straightConnector1">
            <a:avLst/>
          </a:prstGeom>
          <a:ln w="15875" cap="rnd">
            <a:solidFill>
              <a:schemeClr val="accent2"/>
            </a:solidFill>
            <a:prstDash val="sysDot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4" name="Google Shape;424;p21"/>
          <p:cNvSpPr/>
          <p:nvPr/>
        </p:nvSpPr>
        <p:spPr>
          <a:xfrm>
            <a:off x="6847325" y="3928391"/>
            <a:ext cx="180411" cy="79995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25" name="Google Shape;425;p21"/>
          <p:cNvSpPr/>
          <p:nvPr/>
        </p:nvSpPr>
        <p:spPr>
          <a:xfrm>
            <a:off x="7225994" y="3766496"/>
            <a:ext cx="180411" cy="96185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2951CD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427" name="Google Shape;427;p21"/>
          <p:cNvCxnSpPr>
            <a:cxnSpLocks/>
          </p:cNvCxnSpPr>
          <p:nvPr/>
        </p:nvCxnSpPr>
        <p:spPr>
          <a:xfrm>
            <a:off x="6727305" y="4734282"/>
            <a:ext cx="849900" cy="0"/>
          </a:xfrm>
          <a:prstGeom prst="straightConnector1">
            <a:avLst/>
          </a:prstGeom>
          <a:noFill/>
          <a:ln w="19050" cap="flat" cmpd="sng">
            <a:solidFill>
              <a:srgbClr val="2951C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33" name="Google Shape;433;p21"/>
          <p:cNvSpPr txBox="1"/>
          <p:nvPr/>
        </p:nvSpPr>
        <p:spPr>
          <a:xfrm>
            <a:off x="6842833" y="4673241"/>
            <a:ext cx="618844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지표 2</a:t>
            </a:r>
            <a:endParaRPr sz="8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B37580F2-E891-A14B-C892-5279BFA4D9A0}"/>
              </a:ext>
            </a:extLst>
          </p:cNvPr>
          <p:cNvCxnSpPr>
            <a:cxnSpLocks/>
            <a:stCxn id="424" idx="3"/>
            <a:endCxn id="425" idx="3"/>
          </p:cNvCxnSpPr>
          <p:nvPr/>
        </p:nvCxnSpPr>
        <p:spPr>
          <a:xfrm flipV="1">
            <a:off x="6937531" y="3766496"/>
            <a:ext cx="378669" cy="161895"/>
          </a:xfrm>
          <a:prstGeom prst="straightConnector1">
            <a:avLst/>
          </a:prstGeom>
          <a:ln w="15875" cap="rnd">
            <a:solidFill>
              <a:schemeClr val="accent2"/>
            </a:solidFill>
            <a:prstDash val="sysDot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8" name="Google Shape;428;p21"/>
          <p:cNvSpPr/>
          <p:nvPr/>
        </p:nvSpPr>
        <p:spPr>
          <a:xfrm>
            <a:off x="7970888" y="3710933"/>
            <a:ext cx="180411" cy="1023349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29" name="Google Shape;429;p21"/>
          <p:cNvSpPr/>
          <p:nvPr/>
        </p:nvSpPr>
        <p:spPr>
          <a:xfrm>
            <a:off x="8349557" y="4266558"/>
            <a:ext cx="180411" cy="461788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2951CD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431" name="Google Shape;431;p21"/>
          <p:cNvCxnSpPr>
            <a:cxnSpLocks/>
          </p:cNvCxnSpPr>
          <p:nvPr/>
        </p:nvCxnSpPr>
        <p:spPr>
          <a:xfrm>
            <a:off x="7850868" y="4734282"/>
            <a:ext cx="849900" cy="0"/>
          </a:xfrm>
          <a:prstGeom prst="straightConnector1">
            <a:avLst/>
          </a:prstGeom>
          <a:noFill/>
          <a:ln w="19050" cap="flat" cmpd="sng">
            <a:solidFill>
              <a:srgbClr val="2951C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34" name="Google Shape;434;p21"/>
          <p:cNvSpPr txBox="1"/>
          <p:nvPr/>
        </p:nvSpPr>
        <p:spPr>
          <a:xfrm>
            <a:off x="7966396" y="4673241"/>
            <a:ext cx="618844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CPC</a:t>
            </a:r>
            <a:endParaRPr sz="8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F26EDB2F-F17A-3C2E-3B06-F29154499CA0}"/>
              </a:ext>
            </a:extLst>
          </p:cNvPr>
          <p:cNvCxnSpPr>
            <a:cxnSpLocks/>
            <a:stCxn id="428" idx="3"/>
            <a:endCxn id="429" idx="3"/>
          </p:cNvCxnSpPr>
          <p:nvPr/>
        </p:nvCxnSpPr>
        <p:spPr>
          <a:xfrm>
            <a:off x="8061094" y="3710933"/>
            <a:ext cx="378669" cy="555625"/>
          </a:xfrm>
          <a:prstGeom prst="straightConnector1">
            <a:avLst/>
          </a:prstGeom>
          <a:ln w="15875" cap="rnd">
            <a:solidFill>
              <a:schemeClr val="accent2"/>
            </a:solidFill>
            <a:prstDash val="sysDot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프로젝트 1: 앨범 프로모션 컨텐츠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t>주요 업무</a:t>
            </a:r>
          </a:p>
          <a:p>
            <a:pPr lvl="1"/>
            <a:r>
              <a:t>신보 발매 전 티저 영상 및 콘셉트 포토 기획/제작</a:t>
            </a:r>
          </a:p>
          <a:p>
            <a:pPr lvl="1"/>
            <a:r>
              <a:t>앨범 하이라이트 메들리 및 MV 티저 영상 제작</a:t>
            </a:r>
          </a:p>
          <a:p>
            <a:pPr lvl="1"/>
            <a:r>
              <a:t>음악방송 비하인드 및 연습실 영상 촬영/편집</a:t>
            </a:r>
          </a:p>
          <a:p>
            <a:pPr lvl="1"/>
            <a:r>
              <a:t>앨범 자켓 촬영 및 포토북 디자인 기획</a:t>
            </a:r>
          </a:p>
          <a:p>
            <a:pPr lvl="1"/>
            <a:r>
              <a:t>팬사인회 및 쇼케이스 현장 스케치 영상 제작</a:t>
            </a:r>
          </a:p>
          <a:p>
            <a:br/>
            <a:r>
              <a:t>성과</a:t>
            </a:r>
          </a:p>
          <a:p>
            <a:pPr lvl="1"/>
            <a:r>
              <a:t>유튜브 티저 영상 평균 조회수 50만회 달성</a:t>
            </a:r>
          </a:p>
          <a:p>
            <a:pPr lvl="1"/>
            <a:r>
              <a:t>SNS 팔로워 수 전년 대비 35% 증가</a:t>
            </a:r>
          </a:p>
          <a:p>
            <a:pPr lvl="1"/>
            <a:r>
              <a:t>앨범 초동 판매량 전작 대비 40% 상승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프로젝트 2: 공백기 자체 컨텐츠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t>주요 업무</a:t>
            </a:r>
          </a:p>
          <a:p>
            <a:pPr lvl="1"/>
            <a:r>
              <a:t>아티스트 일상 브이로그 시리즈 기획/제작</a:t>
            </a:r>
          </a:p>
          <a:p>
            <a:pPr lvl="1"/>
            <a:r>
              <a:t>멤버별 특화 컨텐츠 포맷 개발 및 제작</a:t>
            </a:r>
          </a:p>
          <a:p>
            <a:pPr lvl="1"/>
            <a:r>
              <a:t>시즌별 팬 참여형 이벤트 영상 제작</a:t>
            </a:r>
          </a:p>
          <a:p>
            <a:pPr lvl="1"/>
            <a:r>
              <a:t>자체 예능 프로그램 기획 및 촬영/편집</a:t>
            </a:r>
          </a:p>
          <a:p>
            <a:pPr lvl="1"/>
            <a:r>
              <a:t>팬클럽 전용 비하인드 포토/영상 제작</a:t>
            </a:r>
          </a:p>
          <a:p>
            <a:br/>
            <a:r>
              <a:t>성과</a:t>
            </a:r>
          </a:p>
          <a:p>
            <a:pPr lvl="1"/>
            <a:r>
              <a:t>월평균 컨텐츠 제작 건수 15건 달성</a:t>
            </a:r>
          </a:p>
          <a:p>
            <a:pPr lvl="1"/>
            <a:r>
              <a:t>자체 컨텐츠 평균 조회수 30만회 기록</a:t>
            </a:r>
          </a:p>
          <a:p>
            <a:pPr lvl="1"/>
            <a:r>
              <a:t>팬클럽 멤버십 가입률 25% 증가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프로젝트 3: 비하인드 컨텐츠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t>주요 업무</a:t>
            </a:r>
          </a:p>
          <a:p>
            <a:pPr lvl="1"/>
            <a:r>
              <a:t>해외 투어 비하인드 다큐멘터리 제작</a:t>
            </a:r>
          </a:p>
          <a:p>
            <a:pPr lvl="1"/>
            <a:r>
              <a:t>화보 촬영장 메이킹 영상 기획/촬영</a:t>
            </a:r>
          </a:p>
          <a:p>
            <a:pPr lvl="1"/>
            <a:r>
              <a:t>음악방송 대기실 비하인드 컨텐츠 제작</a:t>
            </a:r>
          </a:p>
          <a:p>
            <a:pPr lvl="1"/>
            <a:r>
              <a:t>팬미팅 준비 과정 스케치 영상 제작</a:t>
            </a:r>
          </a:p>
          <a:p>
            <a:pPr lvl="1"/>
            <a:r>
              <a:t>CF 촬영 현장 메이킹 필름 제작</a:t>
            </a:r>
          </a:p>
          <a:p>
            <a:br/>
            <a:r>
              <a:t>성과</a:t>
            </a:r>
          </a:p>
          <a:p>
            <a:pPr lvl="1"/>
            <a:r>
              <a:t>비하인드 컨텐츠 월간 누적 조회수 100만회 달성</a:t>
            </a:r>
          </a:p>
          <a:p>
            <a:pPr lvl="1"/>
            <a:r>
              <a:t>팬 커뮤니티 참여도 45% 증가</a:t>
            </a:r>
          </a:p>
          <a:p>
            <a:pPr lvl="1"/>
            <a:r>
              <a:t>SNS 컨텐츠 평균 인게이지먼트 20% 상승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defRPr smtClean="0">
            <a:latin typeface="Pretendard SemiBold" panose="02000703000000020004" pitchFamily="50" charset="-127"/>
            <a:ea typeface="Pretendard SemiBold" panose="02000703000000020004" pitchFamily="50" charset="-127"/>
            <a:cs typeface="Pretendard SemiBold" panose="02000703000000020004" pitchFamily="50" charset="-127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'1.0' encoding='UTF-8' standalone='yes'?>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25" row="2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EF7B19C7-EBF4-456A-BEA4-9A6BFFBE3B0B}">
  <we:reference id="wa200005566" version="3.0.0.2" store="ko-KR" storeType="OMEX"/>
  <we:alternateReferences>
    <we:reference id="wa200005566" version="3.0.0.2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1433</TotalTime>
  <Words>416</Words>
  <Application>Microsoft Macintosh PowerPoint</Application>
  <PresentationFormat>화면 슬라이드 쇼(16:9)</PresentationFormat>
  <Paragraphs>91</Paragraphs>
  <Slides>3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10" baseType="lpstr">
      <vt:lpstr>Pretendard</vt:lpstr>
      <vt:lpstr>Pretendard ExtraBold</vt:lpstr>
      <vt:lpstr>Pretendard Light</vt:lpstr>
      <vt:lpstr>Pretendard SemiBold</vt:lpstr>
      <vt:lpstr>Pretendard Medium</vt:lpstr>
      <vt:lpstr>Arial</vt:lpstr>
      <vt:lpstr>Simple Light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earningss __</cp:lastModifiedBy>
  <cp:revision>114</cp:revision>
  <dcterms:modified xsi:type="dcterms:W3CDTF">2025-02-02T03:58:41Z</dcterms:modified>
</cp:coreProperties>
</file>